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5"/>
    <p:sldMasterId id="214748371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Oswald Medium"/>
      <p:regular r:id="rId23"/>
      <p:bold r:id="rId24"/>
    </p:embeddedFont>
    <p:embeddedFont>
      <p:font typeface="Roboto Thin"/>
      <p:regular r:id="rId25"/>
      <p:bold r:id="rId26"/>
      <p:italic r:id="rId27"/>
      <p:boldItalic r:id="rId28"/>
    </p:embeddedFont>
    <p:embeddedFont>
      <p:font typeface="Roboto"/>
      <p:regular r:id="rId29"/>
      <p:bold r:id="rId30"/>
      <p:italic r:id="rId31"/>
      <p:boldItalic r:id="rId32"/>
    </p:embeddedFont>
    <p:embeddedFont>
      <p:font typeface="Roboto Medium"/>
      <p:regular r:id="rId33"/>
      <p:bold r:id="rId34"/>
      <p:italic r:id="rId35"/>
      <p:boldItalic r:id="rId36"/>
    </p:embeddedFont>
    <p:embeddedFont>
      <p:font typeface="Caveat"/>
      <p:regular r:id="rId37"/>
      <p:bold r:id="rId38"/>
    </p:embeddedFont>
    <p:embeddedFont>
      <p:font typeface="Inconsolata"/>
      <p:regular r:id="rId39"/>
      <p:bold r:id="rId40"/>
    </p:embeddedFont>
    <p:embeddedFont>
      <p:font typeface="Oswald Light"/>
      <p:regular r:id="rId41"/>
      <p:bold r:id="rId42"/>
    </p:embeddedFont>
    <p:embeddedFont>
      <p:font typeface="Roboto Light"/>
      <p:regular r:id="rId43"/>
      <p:bold r:id="rId44"/>
      <p:italic r:id="rId45"/>
      <p:boldItalic r:id="rId46"/>
    </p:embeddedFont>
    <p:embeddedFont>
      <p:font typeface="Oswa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335733-2A49-483D-A9FE-0F36790838A1}">
  <a:tblStyle styleId="{B9335733-2A49-483D-A9FE-0F36790838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consolata-bold.fntdata"/><Relationship Id="rId42" Type="http://schemas.openxmlformats.org/officeDocument/2006/relationships/font" Target="fonts/OswaldLight-bold.fntdata"/><Relationship Id="rId41" Type="http://schemas.openxmlformats.org/officeDocument/2006/relationships/font" Target="fonts/OswaldLight-regular.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swald-bold.fntdata"/><Relationship Id="rId47"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RobotoMedium-regular.fntdata"/><Relationship Id="rId32" Type="http://schemas.openxmlformats.org/officeDocument/2006/relationships/font" Target="fonts/Roboto-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Caveat-regular.fntdata"/><Relationship Id="rId36" Type="http://schemas.openxmlformats.org/officeDocument/2006/relationships/font" Target="fonts/RobotoMedium-boldItalic.fntdata"/><Relationship Id="rId39" Type="http://schemas.openxmlformats.org/officeDocument/2006/relationships/font" Target="fonts/Inconsolata-regular.fntdata"/><Relationship Id="rId38" Type="http://schemas.openxmlformats.org/officeDocument/2006/relationships/font" Target="fonts/Caveat-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OswaldMedium-bold.fntdata"/><Relationship Id="rId23" Type="http://schemas.openxmlformats.org/officeDocument/2006/relationships/font" Target="fonts/OswaldMedium-regular.fntdata"/><Relationship Id="rId26" Type="http://schemas.openxmlformats.org/officeDocument/2006/relationships/font" Target="fonts/RobotoThin-bold.fntdata"/><Relationship Id="rId25" Type="http://schemas.openxmlformats.org/officeDocument/2006/relationships/font" Target="fonts/RobotoThin-regular.fntdata"/><Relationship Id="rId28" Type="http://schemas.openxmlformats.org/officeDocument/2006/relationships/font" Target="fonts/RobotoThin-boldItalic.fntdata"/><Relationship Id="rId27" Type="http://schemas.openxmlformats.org/officeDocument/2006/relationships/font" Target="fonts/RobotoThin-italic.fntdata"/><Relationship Id="rId29" Type="http://schemas.openxmlformats.org/officeDocument/2006/relationships/font" Target="fonts/Roboto-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02f5e204ab_0_2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02f5e204ab_0_2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02f5e204ab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02f5e204ab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02f5e204ab_0_2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02f5e204ab_0_2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02f5e204ab_0_2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02f5e204ab_0_2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02f5e204ab_0_2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02f5e204ab_0_2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02f5e204ab_0_2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02f5e204ab_0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02f5e204ab_0_2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02f5e204ab_0_2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02f5e204ab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02f5e204ab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02f5e204ab_0_2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02f5e204ab_0_2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02f5e204ab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02f5e204ab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02f5e204ab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02f5e204ab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2f5e204ab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2f5e204ab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02f5e204ab_0_2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02f5e204ab_0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2f5e204ab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2f5e204ab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02f5e204ab_0_2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02f5e204ab_0_2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3.png"/><Relationship Id="rId11" Type="http://schemas.openxmlformats.org/officeDocument/2006/relationships/image" Target="../media/image28.png"/><Relationship Id="rId10" Type="http://schemas.openxmlformats.org/officeDocument/2006/relationships/image" Target="../media/image19.png"/><Relationship Id="rId9"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5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4.png"/><Relationship Id="rId4"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5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{B9335733-2A49-483D-A9FE-0F36790838A1}</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{B9335733-2A49-483D-A9FE-0F36790838A1}</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grpSp>
        <p:nvGrpSpPr>
          <p:cNvPr id="624" name="Google Shape;624;p51"/>
          <p:cNvGrpSpPr/>
          <p:nvPr/>
        </p:nvGrpSpPr>
        <p:grpSpPr>
          <a:xfrm>
            <a:off x="453220" y="1424000"/>
            <a:ext cx="743726" cy="530949"/>
            <a:chOff x="453220" y="1424000"/>
            <a:chExt cx="743726" cy="530949"/>
          </a:xfrm>
        </p:grpSpPr>
        <p:sp>
          <p:nvSpPr>
            <p:cNvPr id="625" name="Google Shape;625;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6" name="Google Shape;626;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27" name="Google Shape;627;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8" name="Google Shape;628;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9" name="Google Shape;629;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4" name="Google Shape;63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5" name="Google Shape;635;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8" name="Google Shape;638;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9" name="Google Shape;639;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3" name="Shape 643"/>
        <p:cNvGrpSpPr/>
        <p:nvPr/>
      </p:nvGrpSpPr>
      <p:grpSpPr>
        <a:xfrm>
          <a:off x="0" y="0"/>
          <a:ext cx="0" cy="0"/>
          <a:chOff x="0" y="0"/>
          <a:chExt cx="0" cy="0"/>
        </a:xfrm>
      </p:grpSpPr>
      <p:sp>
        <p:nvSpPr>
          <p:cNvPr id="644" name="Google Shape;644;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6" name="Google Shape;646;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7" name="Google Shape;647;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8" name="Google Shape;648;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9" name="Google Shape;649;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0" name="Google Shape;650;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0" name="Google Shape;660;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1" name="Google Shape;661;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2" name="Google Shape;662;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3" name="Google Shape;663;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4" name="Google Shape;664;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5" name="Google Shape;665;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6" name="Google Shape;666;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7" name="Google Shape;667;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8" name="Google Shape;668;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9" name="Google Shape;669;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70" name="Shape 670"/>
        <p:cNvGrpSpPr/>
        <p:nvPr/>
      </p:nvGrpSpPr>
      <p:grpSpPr>
        <a:xfrm>
          <a:off x="0" y="0"/>
          <a:ext cx="0" cy="0"/>
          <a:chOff x="0" y="0"/>
          <a:chExt cx="0" cy="0"/>
        </a:xfrm>
      </p:grpSpPr>
      <p:sp>
        <p:nvSpPr>
          <p:cNvPr id="671" name="Google Shape;671;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3" name="Google Shape;673;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5" name="Google Shape;675;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6" name="Google Shape;676;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7" name="Google Shape;677;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3" name="Google Shape;683;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4" name="Google Shape;684;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5" name="Google Shape;685;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6" name="Google Shape;686;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7" name="Google Shape;687;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8" name="Google Shape;688;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9" name="Shape 689"/>
        <p:cNvGrpSpPr/>
        <p:nvPr/>
      </p:nvGrpSpPr>
      <p:grpSpPr>
        <a:xfrm>
          <a:off x="0" y="0"/>
          <a:ext cx="0" cy="0"/>
          <a:chOff x="0" y="0"/>
          <a:chExt cx="0" cy="0"/>
        </a:xfrm>
      </p:grpSpPr>
      <p:sp>
        <p:nvSpPr>
          <p:cNvPr id="690" name="Google Shape;690;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 name="Google Shape;691;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2" name="Google Shape;692;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3" name="Google Shape;693;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4" name="Google Shape;694;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5" name="Google Shape;695;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1" name="Google Shape;701;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2" name="Google Shape;702;p54"/>
          <p:cNvGrpSpPr/>
          <p:nvPr/>
        </p:nvGrpSpPr>
        <p:grpSpPr>
          <a:xfrm>
            <a:off x="429795" y="1274754"/>
            <a:ext cx="577822" cy="412443"/>
            <a:chOff x="453224" y="1424000"/>
            <a:chExt cx="510985" cy="364800"/>
          </a:xfrm>
        </p:grpSpPr>
        <p:sp>
          <p:nvSpPr>
            <p:cNvPr id="703" name="Google Shape;703;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4" name="Google Shape;704;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5" name="Google Shape;705;p54"/>
          <p:cNvGrpSpPr/>
          <p:nvPr/>
        </p:nvGrpSpPr>
        <p:grpSpPr>
          <a:xfrm>
            <a:off x="429795" y="1865844"/>
            <a:ext cx="577822" cy="412443"/>
            <a:chOff x="453224" y="1424000"/>
            <a:chExt cx="510985" cy="364800"/>
          </a:xfrm>
        </p:grpSpPr>
        <p:sp>
          <p:nvSpPr>
            <p:cNvPr id="706" name="Google Shape;706;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7" name="Google Shape;707;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8" name="Google Shape;708;p54"/>
          <p:cNvGrpSpPr/>
          <p:nvPr/>
        </p:nvGrpSpPr>
        <p:grpSpPr>
          <a:xfrm>
            <a:off x="429795" y="2456934"/>
            <a:ext cx="577822" cy="412443"/>
            <a:chOff x="453224" y="1424000"/>
            <a:chExt cx="510985" cy="364800"/>
          </a:xfrm>
        </p:grpSpPr>
        <p:sp>
          <p:nvSpPr>
            <p:cNvPr id="709" name="Google Shape;709;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0" name="Google Shape;710;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1" name="Google Shape;711;p54"/>
          <p:cNvGrpSpPr/>
          <p:nvPr/>
        </p:nvGrpSpPr>
        <p:grpSpPr>
          <a:xfrm>
            <a:off x="429795" y="3048024"/>
            <a:ext cx="577822" cy="412443"/>
            <a:chOff x="453224" y="1424000"/>
            <a:chExt cx="510985" cy="364800"/>
          </a:xfrm>
        </p:grpSpPr>
        <p:sp>
          <p:nvSpPr>
            <p:cNvPr id="712" name="Google Shape;71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3" name="Google Shape;71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4" name="Google Shape;714;p54"/>
          <p:cNvGrpSpPr/>
          <p:nvPr/>
        </p:nvGrpSpPr>
        <p:grpSpPr>
          <a:xfrm>
            <a:off x="429795" y="3639114"/>
            <a:ext cx="577822" cy="412443"/>
            <a:chOff x="453224" y="1424000"/>
            <a:chExt cx="510985" cy="364800"/>
          </a:xfrm>
        </p:grpSpPr>
        <p:sp>
          <p:nvSpPr>
            <p:cNvPr id="715" name="Google Shape;71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6" name="Google Shape;71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7" name="Google Shape;717;p54"/>
          <p:cNvGrpSpPr/>
          <p:nvPr/>
        </p:nvGrpSpPr>
        <p:grpSpPr>
          <a:xfrm>
            <a:off x="429795" y="4230204"/>
            <a:ext cx="577822" cy="412443"/>
            <a:chOff x="453224" y="1424000"/>
            <a:chExt cx="510985" cy="364800"/>
          </a:xfrm>
        </p:grpSpPr>
        <p:sp>
          <p:nvSpPr>
            <p:cNvPr id="718" name="Google Shape;71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9" name="Google Shape;71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20" name="Google Shape;720;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6" name="Shape 726"/>
        <p:cNvGrpSpPr/>
        <p:nvPr/>
      </p:nvGrpSpPr>
      <p:grpSpPr>
        <a:xfrm>
          <a:off x="0" y="0"/>
          <a:ext cx="0" cy="0"/>
          <a:chOff x="0" y="0"/>
          <a:chExt cx="0" cy="0"/>
        </a:xfrm>
      </p:grpSpPr>
      <p:cxnSp>
        <p:nvCxnSpPr>
          <p:cNvPr id="727" name="Google Shape;727;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8" name="Google Shape;728;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9" name="Google Shape;729;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1" name="Google Shape;731;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2" name="Google Shape;732;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55"/>
          <p:cNvGrpSpPr/>
          <p:nvPr/>
        </p:nvGrpSpPr>
        <p:grpSpPr>
          <a:xfrm>
            <a:off x="445468" y="4367943"/>
            <a:ext cx="491946" cy="359019"/>
            <a:chOff x="463425" y="1453125"/>
            <a:chExt cx="735125" cy="513838"/>
          </a:xfrm>
        </p:grpSpPr>
        <p:sp>
          <p:nvSpPr>
            <p:cNvPr id="735" name="Google Shape;73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6" name="Google Shape;73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7" name="Google Shape;737;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 name="Google Shape;739;p55"/>
          <p:cNvGrpSpPr/>
          <p:nvPr/>
        </p:nvGrpSpPr>
        <p:grpSpPr>
          <a:xfrm>
            <a:off x="445468" y="3832229"/>
            <a:ext cx="491946" cy="359019"/>
            <a:chOff x="463425" y="1453125"/>
            <a:chExt cx="735125" cy="513838"/>
          </a:xfrm>
        </p:grpSpPr>
        <p:sp>
          <p:nvSpPr>
            <p:cNvPr id="740" name="Google Shape;74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1" name="Google Shape;74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2" name="Google Shape;742;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55"/>
          <p:cNvGrpSpPr/>
          <p:nvPr/>
        </p:nvGrpSpPr>
        <p:grpSpPr>
          <a:xfrm>
            <a:off x="445468" y="3296514"/>
            <a:ext cx="491946" cy="359019"/>
            <a:chOff x="463425" y="1453125"/>
            <a:chExt cx="735125" cy="513838"/>
          </a:xfrm>
        </p:grpSpPr>
        <p:sp>
          <p:nvSpPr>
            <p:cNvPr id="745" name="Google Shape;74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6" name="Google Shape;74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7" name="Google Shape;747;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55"/>
          <p:cNvGrpSpPr/>
          <p:nvPr/>
        </p:nvGrpSpPr>
        <p:grpSpPr>
          <a:xfrm>
            <a:off x="445468" y="2760799"/>
            <a:ext cx="491946" cy="359019"/>
            <a:chOff x="463425" y="1453125"/>
            <a:chExt cx="735125" cy="513838"/>
          </a:xfrm>
        </p:grpSpPr>
        <p:sp>
          <p:nvSpPr>
            <p:cNvPr id="750" name="Google Shape;75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1" name="Google Shape;75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2" name="Google Shape;752;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55"/>
          <p:cNvGrpSpPr/>
          <p:nvPr/>
        </p:nvGrpSpPr>
        <p:grpSpPr>
          <a:xfrm>
            <a:off x="445468" y="2225085"/>
            <a:ext cx="491946" cy="359019"/>
            <a:chOff x="463425" y="1453125"/>
            <a:chExt cx="735125" cy="513838"/>
          </a:xfrm>
        </p:grpSpPr>
        <p:sp>
          <p:nvSpPr>
            <p:cNvPr id="755" name="Google Shape;75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6" name="Google Shape;75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7" name="Google Shape;757;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55"/>
          <p:cNvGrpSpPr/>
          <p:nvPr/>
        </p:nvGrpSpPr>
        <p:grpSpPr>
          <a:xfrm>
            <a:off x="445468" y="1689370"/>
            <a:ext cx="491946" cy="359019"/>
            <a:chOff x="463425" y="1453125"/>
            <a:chExt cx="735125" cy="513838"/>
          </a:xfrm>
        </p:grpSpPr>
        <p:sp>
          <p:nvSpPr>
            <p:cNvPr id="760" name="Google Shape;76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1" name="Google Shape;76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2" name="Google Shape;762;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55"/>
          <p:cNvGrpSpPr/>
          <p:nvPr/>
        </p:nvGrpSpPr>
        <p:grpSpPr>
          <a:xfrm>
            <a:off x="445468" y="1153656"/>
            <a:ext cx="491946" cy="359019"/>
            <a:chOff x="463425" y="1453125"/>
            <a:chExt cx="735125" cy="513838"/>
          </a:xfrm>
        </p:grpSpPr>
        <p:sp>
          <p:nvSpPr>
            <p:cNvPr id="765" name="Google Shape;76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6" name="Google Shape;76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7" name="Google Shape;767;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8" name="Shape 768"/>
        <p:cNvGrpSpPr/>
        <p:nvPr/>
      </p:nvGrpSpPr>
      <p:grpSpPr>
        <a:xfrm>
          <a:off x="0" y="0"/>
          <a:ext cx="0" cy="0"/>
          <a:chOff x="0" y="0"/>
          <a:chExt cx="0" cy="0"/>
        </a:xfrm>
      </p:grpSpPr>
      <p:pic>
        <p:nvPicPr>
          <p:cNvPr id="769" name="Google Shape;769;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0" name="Google Shape;770;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2" name="Google Shape;772;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3" name="Google Shape;773;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4" name="Google Shape;774;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5" name="Google Shape;775;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6" name="Shape 776"/>
        <p:cNvGrpSpPr/>
        <p:nvPr/>
      </p:nvGrpSpPr>
      <p:grpSpPr>
        <a:xfrm>
          <a:off x="0" y="0"/>
          <a:ext cx="0" cy="0"/>
          <a:chOff x="0" y="0"/>
          <a:chExt cx="0" cy="0"/>
        </a:xfrm>
      </p:grpSpPr>
      <p:pic>
        <p:nvPicPr>
          <p:cNvPr id="777" name="Google Shape;777;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8" name="Google Shape;778;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0" name="Google Shape;780;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1" name="Google Shape;781;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2" name="Google Shape;782;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3" name="Google Shape;783;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4" name="Shape 784"/>
        <p:cNvGrpSpPr/>
        <p:nvPr/>
      </p:nvGrpSpPr>
      <p:grpSpPr>
        <a:xfrm>
          <a:off x="0" y="0"/>
          <a:ext cx="0" cy="0"/>
          <a:chOff x="0" y="0"/>
          <a:chExt cx="0" cy="0"/>
        </a:xfrm>
      </p:grpSpPr>
      <p:pic>
        <p:nvPicPr>
          <p:cNvPr id="785" name="Google Shape;785;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6" name="Google Shape;786;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7" name="Google Shape;78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8" name="Google Shape;788;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9" name="Google Shape;789;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0" name="Google Shape;790;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1" name="Shape 791"/>
        <p:cNvGrpSpPr/>
        <p:nvPr/>
      </p:nvGrpSpPr>
      <p:grpSpPr>
        <a:xfrm>
          <a:off x="0" y="0"/>
          <a:ext cx="0" cy="0"/>
          <a:chOff x="0" y="0"/>
          <a:chExt cx="0" cy="0"/>
        </a:xfrm>
      </p:grpSpPr>
      <p:pic>
        <p:nvPicPr>
          <p:cNvPr id="792" name="Google Shape;792;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3" name="Google Shape;793;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4" name="Shape 794"/>
        <p:cNvGrpSpPr/>
        <p:nvPr/>
      </p:nvGrpSpPr>
      <p:grpSpPr>
        <a:xfrm>
          <a:off x="0" y="0"/>
          <a:ext cx="0" cy="0"/>
          <a:chOff x="0" y="0"/>
          <a:chExt cx="0" cy="0"/>
        </a:xfrm>
      </p:grpSpPr>
      <p:pic>
        <p:nvPicPr>
          <p:cNvPr id="795" name="Google Shape;795;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6" name="Google Shape;796;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7" name="Google Shape;797;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8" name="Google Shape;798;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9" name="Google Shape;799;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800" name="Shape 800"/>
        <p:cNvGrpSpPr/>
        <p:nvPr/>
      </p:nvGrpSpPr>
      <p:grpSpPr>
        <a:xfrm>
          <a:off x="0" y="0"/>
          <a:ext cx="0" cy="0"/>
          <a:chOff x="0" y="0"/>
          <a:chExt cx="0" cy="0"/>
        </a:xfrm>
      </p:grpSpPr>
      <p:pic>
        <p:nvPicPr>
          <p:cNvPr id="801" name="Google Shape;801;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2" name="Google Shape;802;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5" name="Shape 805"/>
        <p:cNvGrpSpPr/>
        <p:nvPr/>
      </p:nvGrpSpPr>
      <p:grpSpPr>
        <a:xfrm>
          <a:off x="0" y="0"/>
          <a:ext cx="0" cy="0"/>
          <a:chOff x="0" y="0"/>
          <a:chExt cx="0" cy="0"/>
        </a:xfrm>
      </p:grpSpPr>
      <p:pic>
        <p:nvPicPr>
          <p:cNvPr id="806" name="Google Shape;806;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7" name="Google Shape;807;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8" name="Google Shape;808;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9" name="Google Shape;809;p62"/>
          <p:cNvGrpSpPr/>
          <p:nvPr/>
        </p:nvGrpSpPr>
        <p:grpSpPr>
          <a:xfrm>
            <a:off x="3972318" y="1347350"/>
            <a:ext cx="1051285" cy="920372"/>
            <a:chOff x="587700" y="-13400"/>
            <a:chExt cx="5735325" cy="5021125"/>
          </a:xfrm>
        </p:grpSpPr>
        <p:sp>
          <p:nvSpPr>
            <p:cNvPr id="810" name="Google Shape;810;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6" name="Shape 816"/>
        <p:cNvGrpSpPr/>
        <p:nvPr/>
      </p:nvGrpSpPr>
      <p:grpSpPr>
        <a:xfrm>
          <a:off x="0" y="0"/>
          <a:ext cx="0" cy="0"/>
          <a:chOff x="0" y="0"/>
          <a:chExt cx="0" cy="0"/>
        </a:xfrm>
      </p:grpSpPr>
      <p:pic>
        <p:nvPicPr>
          <p:cNvPr id="817" name="Google Shape;817;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8" name="Google Shape;818;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1" name="Google Shape;821;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2" name="Google Shape;822;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3" name="Shape 823"/>
        <p:cNvGrpSpPr/>
        <p:nvPr/>
      </p:nvGrpSpPr>
      <p:grpSpPr>
        <a:xfrm>
          <a:off x="0" y="0"/>
          <a:ext cx="0" cy="0"/>
          <a:chOff x="0" y="0"/>
          <a:chExt cx="0" cy="0"/>
        </a:xfrm>
      </p:grpSpPr>
      <p:pic>
        <p:nvPicPr>
          <p:cNvPr id="824" name="Google Shape;824;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5" name="Google Shape;825;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6" name="Google Shape;826;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30" name="Google Shape;830;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1" name="Shape 831"/>
        <p:cNvGrpSpPr/>
        <p:nvPr/>
      </p:nvGrpSpPr>
      <p:grpSpPr>
        <a:xfrm>
          <a:off x="0" y="0"/>
          <a:ext cx="0" cy="0"/>
          <a:chOff x="0" y="0"/>
          <a:chExt cx="0" cy="0"/>
        </a:xfrm>
      </p:grpSpPr>
      <p:pic>
        <p:nvPicPr>
          <p:cNvPr id="832" name="Google Shape;832;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3" name="Google Shape;833;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4" name="Google Shape;834;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5" name="Google Shape;835;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6" name="Google Shape;836;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7" name="Google Shape;837;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8" name="Google Shape;838;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9" name="Shape 839"/>
        <p:cNvGrpSpPr/>
        <p:nvPr/>
      </p:nvGrpSpPr>
      <p:grpSpPr>
        <a:xfrm>
          <a:off x="0" y="0"/>
          <a:ext cx="0" cy="0"/>
          <a:chOff x="0" y="0"/>
          <a:chExt cx="0" cy="0"/>
        </a:xfrm>
      </p:grpSpPr>
      <p:pic>
        <p:nvPicPr>
          <p:cNvPr id="840" name="Google Shape;840;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1" name="Google Shape;841;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2" name="Google Shape;842;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3" name="Google Shape;843;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4" name="Google Shape;84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5" name="Google Shape;845;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6" name="Shape 846"/>
        <p:cNvGrpSpPr/>
        <p:nvPr/>
      </p:nvGrpSpPr>
      <p:grpSpPr>
        <a:xfrm>
          <a:off x="0" y="0"/>
          <a:ext cx="0" cy="0"/>
          <a:chOff x="0" y="0"/>
          <a:chExt cx="0" cy="0"/>
        </a:xfrm>
      </p:grpSpPr>
      <p:pic>
        <p:nvPicPr>
          <p:cNvPr id="847" name="Google Shape;847;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8" name="Google Shape;848;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9" name="Google Shape;849;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50" name="Google Shape;850;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1" name="Google Shape;851;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4" name="Shape 854"/>
        <p:cNvGrpSpPr/>
        <p:nvPr/>
      </p:nvGrpSpPr>
      <p:grpSpPr>
        <a:xfrm>
          <a:off x="0" y="0"/>
          <a:ext cx="0" cy="0"/>
          <a:chOff x="0" y="0"/>
          <a:chExt cx="0" cy="0"/>
        </a:xfrm>
      </p:grpSpPr>
      <p:pic>
        <p:nvPicPr>
          <p:cNvPr id="855" name="Google Shape;855;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6" name="Google Shape;856;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7" name="Google Shape;857;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8" name="Google Shape;858;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9" name="Google Shape;859;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60" name="Shape 860"/>
        <p:cNvGrpSpPr/>
        <p:nvPr/>
      </p:nvGrpSpPr>
      <p:grpSpPr>
        <a:xfrm>
          <a:off x="0" y="0"/>
          <a:ext cx="0" cy="0"/>
          <a:chOff x="0" y="0"/>
          <a:chExt cx="0" cy="0"/>
        </a:xfrm>
      </p:grpSpPr>
      <p:pic>
        <p:nvPicPr>
          <p:cNvPr id="861" name="Google Shape;861;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2" name="Google Shape;862;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3" name="Google Shape;863;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4" name="Google Shape;864;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65" name="Google Shape;865;p69"/>
          <p:cNvGrpSpPr/>
          <p:nvPr/>
        </p:nvGrpSpPr>
        <p:grpSpPr>
          <a:xfrm>
            <a:off x="4167150" y="1202575"/>
            <a:ext cx="809700" cy="809700"/>
            <a:chOff x="1457325" y="1219200"/>
            <a:chExt cx="809700" cy="809700"/>
          </a:xfrm>
        </p:grpSpPr>
        <p:sp>
          <p:nvSpPr>
            <p:cNvPr id="866" name="Google Shape;866;p69"/>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9"/>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69"/>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9" name="Google Shape;869;p69"/>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70" name="Shape 870"/>
        <p:cNvGrpSpPr/>
        <p:nvPr/>
      </p:nvGrpSpPr>
      <p:grpSpPr>
        <a:xfrm>
          <a:off x="0" y="0"/>
          <a:ext cx="0" cy="0"/>
          <a:chOff x="0" y="0"/>
          <a:chExt cx="0" cy="0"/>
        </a:xfrm>
      </p:grpSpPr>
      <p:pic>
        <p:nvPicPr>
          <p:cNvPr id="871" name="Google Shape;871;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2" name="Google Shape;872;p7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4" name="Google Shape;874;p7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75" name="Google Shape;875;p7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76" name="Google Shape;876;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77" name="Google Shape;877;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2.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1"/>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Progressive Web Apps (PWAs)</a:t>
            </a:r>
            <a:endParaRPr/>
          </a:p>
        </p:txBody>
      </p:sp>
      <p:sp>
        <p:nvSpPr>
          <p:cNvPr id="883" name="Google Shape;883;p71"/>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19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PWAs Work Offline</a:t>
            </a:r>
            <a:endParaRPr sz="1600">
              <a:solidFill>
                <a:schemeClr val="dk1"/>
              </a:solidFill>
            </a:endParaRPr>
          </a:p>
          <a:p>
            <a:pPr indent="0" lvl="0" marL="0" rtl="0" algn="l">
              <a:spcBef>
                <a:spcPts val="0"/>
              </a:spcBef>
              <a:spcAft>
                <a:spcPts val="0"/>
              </a:spcAft>
              <a:buNone/>
            </a:pPr>
            <a:r>
              <a:t/>
            </a:r>
            <a:endParaRPr/>
          </a:p>
        </p:txBody>
      </p:sp>
      <p:sp>
        <p:nvSpPr>
          <p:cNvPr id="963" name="Google Shape;963;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 PWA also uses a service worker, which allows a user to access visited pages even if the app is offline.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64" name="Google Shape;964;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65" name="Google Shape;965;p80"/>
          <p:cNvPicPr preferRelativeResize="0"/>
          <p:nvPr/>
        </p:nvPicPr>
        <p:blipFill>
          <a:blip r:embed="rId3">
            <a:alphaModFix/>
          </a:blip>
          <a:stretch>
            <a:fillRect/>
          </a:stretch>
        </p:blipFill>
        <p:spPr>
          <a:xfrm>
            <a:off x="508800" y="726975"/>
            <a:ext cx="7897325" cy="4199975"/>
          </a:xfrm>
          <a:prstGeom prst="rect">
            <a:avLst/>
          </a:prstGeom>
          <a:noFill/>
          <a:ln>
            <a:noFill/>
          </a:ln>
        </p:spPr>
      </p:pic>
      <p:sp>
        <p:nvSpPr>
          <p:cNvPr id="966" name="Google Shape;966;p80"/>
          <p:cNvSpPr txBox="1"/>
          <p:nvPr/>
        </p:nvSpPr>
        <p:spPr>
          <a:xfrm>
            <a:off x="1354150" y="3571125"/>
            <a:ext cx="2469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Roboto Medium"/>
                <a:ea typeface="Roboto Medium"/>
                <a:cs typeface="Roboto Medium"/>
                <a:sym typeface="Roboto Medium"/>
              </a:rPr>
              <a:t>(Web application)</a:t>
            </a:r>
            <a:endParaRPr sz="1500">
              <a:latin typeface="Roboto Medium"/>
              <a:ea typeface="Roboto Medium"/>
              <a:cs typeface="Roboto Medium"/>
              <a:sym typeface="Roboto Medium"/>
            </a:endParaRPr>
          </a:p>
        </p:txBody>
      </p:sp>
      <p:sp>
        <p:nvSpPr>
          <p:cNvPr id="967" name="Google Shape;967;p80"/>
          <p:cNvSpPr txBox="1"/>
          <p:nvPr/>
        </p:nvSpPr>
        <p:spPr>
          <a:xfrm>
            <a:off x="4820400" y="3571125"/>
            <a:ext cx="3256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Roboto Medium"/>
                <a:ea typeface="Roboto Medium"/>
                <a:cs typeface="Roboto Medium"/>
                <a:sym typeface="Roboto Medium"/>
              </a:rPr>
              <a:t>(Progressive Web Application)</a:t>
            </a:r>
            <a:endParaRPr sz="1500">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PWAs Are Installable</a:t>
            </a:r>
            <a:endParaRPr sz="1600">
              <a:solidFill>
                <a:schemeClr val="dk1"/>
              </a:solidFill>
            </a:endParaRPr>
          </a:p>
          <a:p>
            <a:pPr indent="0" lvl="0" marL="0" rtl="0" algn="l">
              <a:spcBef>
                <a:spcPts val="0"/>
              </a:spcBef>
              <a:spcAft>
                <a:spcPts val="0"/>
              </a:spcAft>
              <a:buNone/>
            </a:pPr>
            <a:r>
              <a:t/>
            </a:r>
            <a:endParaRPr/>
          </a:p>
        </p:txBody>
      </p:sp>
      <p:sp>
        <p:nvSpPr>
          <p:cNvPr id="973" name="Google Shape;973;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 PWA uses a special set of instructions for the browser called </a:t>
            </a:r>
            <a:br>
              <a:rPr lang="en"/>
            </a:br>
            <a:r>
              <a:rPr lang="en"/>
              <a:t>a </a:t>
            </a:r>
            <a:r>
              <a:rPr lang="en">
                <a:solidFill>
                  <a:srgbClr val="FFFFFF"/>
                </a:solidFill>
                <a:highlight>
                  <a:srgbClr val="000000"/>
                </a:highlight>
                <a:latin typeface="Inconsolata"/>
                <a:ea typeface="Inconsolata"/>
                <a:cs typeface="Inconsolata"/>
                <a:sym typeface="Inconsolata"/>
              </a:rPr>
              <a:t>manifest.json</a:t>
            </a:r>
            <a:r>
              <a:rPr lang="en"/>
              <a:t>, which adds a splash screen and makes the app installable directly on the user’s device.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74" name="Google Shape;97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5" name="Google Shape;975;p81"/>
          <p:cNvSpPr txBox="1"/>
          <p:nvPr/>
        </p:nvSpPr>
        <p:spPr>
          <a:xfrm>
            <a:off x="625400" y="2036625"/>
            <a:ext cx="77913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100">
              <a:solidFill>
                <a:srgbClr val="FFFFFF"/>
              </a:solidFill>
              <a:latin typeface="Roboto"/>
              <a:ea typeface="Roboto"/>
              <a:cs typeface="Roboto"/>
              <a:sym typeface="Roboto"/>
            </a:endParaRPr>
          </a:p>
          <a:p>
            <a:pPr indent="0" lvl="0" marL="0" rtl="0" algn="ctr">
              <a:spcBef>
                <a:spcPts val="0"/>
              </a:spcBef>
              <a:spcAft>
                <a:spcPts val="0"/>
              </a:spcAft>
              <a:buNone/>
            </a:pPr>
            <a:r>
              <a:t/>
            </a:r>
            <a:endParaRPr sz="2100">
              <a:solidFill>
                <a:srgbClr val="FFFFFF"/>
              </a:solidFill>
              <a:latin typeface="Roboto"/>
              <a:ea typeface="Roboto"/>
              <a:cs typeface="Roboto"/>
              <a:sym typeface="Roboto"/>
            </a:endParaRPr>
          </a:p>
          <a:p>
            <a:pPr indent="457200" lvl="0" marL="2286000" rtl="0" algn="l">
              <a:spcBef>
                <a:spcPts val="0"/>
              </a:spcBef>
              <a:spcAft>
                <a:spcPts val="0"/>
              </a:spcAft>
              <a:buNone/>
            </a:pPr>
            <a:r>
              <a:rPr lang="en" sz="2100">
                <a:solidFill>
                  <a:srgbClr val="FFFFFF"/>
                </a:solidFill>
                <a:latin typeface="Roboto"/>
                <a:ea typeface="Roboto"/>
                <a:cs typeface="Roboto"/>
                <a:sym typeface="Roboto"/>
              </a:rPr>
              <a:t>@TODO ADD GRAPHIC </a:t>
            </a:r>
            <a:endParaRPr sz="2100">
              <a:solidFill>
                <a:srgbClr val="FFFFFF"/>
              </a:solidFill>
              <a:latin typeface="Roboto"/>
              <a:ea typeface="Roboto"/>
              <a:cs typeface="Roboto"/>
              <a:sym typeface="Roboto"/>
            </a:endParaRPr>
          </a:p>
          <a:p>
            <a:pPr indent="0" lvl="0" marL="0" rtl="0" algn="ctr">
              <a:spcBef>
                <a:spcPts val="0"/>
              </a:spcBef>
              <a:spcAft>
                <a:spcPts val="0"/>
              </a:spcAft>
              <a:buNone/>
            </a:pPr>
            <a:r>
              <a:rPr lang="en" sz="2100">
                <a:solidFill>
                  <a:srgbClr val="FFFFFF"/>
                </a:solidFill>
                <a:latin typeface="Roboto"/>
                <a:ea typeface="Roboto"/>
                <a:cs typeface="Roboto"/>
                <a:sym typeface="Roboto"/>
              </a:rPr>
              <a:t>TO ILLUSTRATE</a:t>
            </a:r>
            <a:endParaRPr sz="2100">
              <a:solidFill>
                <a:srgbClr val="FFFFFF"/>
              </a:solidFill>
              <a:latin typeface="Roboto"/>
              <a:ea typeface="Roboto"/>
              <a:cs typeface="Roboto"/>
              <a:sym typeface="Roboto"/>
            </a:endParaRPr>
          </a:p>
          <a:p>
            <a:pPr indent="0" lvl="0" marL="0" rtl="0" algn="ctr">
              <a:spcBef>
                <a:spcPts val="0"/>
              </a:spcBef>
              <a:spcAft>
                <a:spcPts val="0"/>
              </a:spcAft>
              <a:buNone/>
            </a:pPr>
            <a:r>
              <a:rPr lang="en" sz="2100">
                <a:solidFill>
                  <a:srgbClr val="FFFFFF"/>
                </a:solidFill>
                <a:latin typeface="Roboto"/>
                <a:ea typeface="Roboto"/>
                <a:cs typeface="Roboto"/>
                <a:sym typeface="Roboto"/>
              </a:rPr>
              <a:t> EXPLANATION</a:t>
            </a:r>
            <a:endParaRPr sz="2100">
              <a:solidFill>
                <a:srgbClr val="FFFFFF"/>
              </a:solidFill>
              <a:latin typeface="Roboto"/>
              <a:ea typeface="Roboto"/>
              <a:cs typeface="Roboto"/>
              <a:sym typeface="Roboto"/>
            </a:endParaRPr>
          </a:p>
        </p:txBody>
      </p:sp>
      <p:pic>
        <p:nvPicPr>
          <p:cNvPr id="976" name="Google Shape;976;p81"/>
          <p:cNvPicPr preferRelativeResize="0"/>
          <p:nvPr/>
        </p:nvPicPr>
        <p:blipFill>
          <a:blip r:embed="rId3">
            <a:alphaModFix/>
          </a:blip>
          <a:stretch>
            <a:fillRect/>
          </a:stretch>
        </p:blipFill>
        <p:spPr>
          <a:xfrm>
            <a:off x="1013250" y="1456575"/>
            <a:ext cx="6542699" cy="3402450"/>
          </a:xfrm>
          <a:prstGeom prst="rect">
            <a:avLst/>
          </a:prstGeom>
          <a:noFill/>
          <a:ln>
            <a:noFill/>
          </a:ln>
        </p:spPr>
      </p:pic>
      <p:sp>
        <p:nvSpPr>
          <p:cNvPr id="977" name="Google Shape;977;p81"/>
          <p:cNvSpPr txBox="1"/>
          <p:nvPr/>
        </p:nvSpPr>
        <p:spPr>
          <a:xfrm>
            <a:off x="1877600" y="3841775"/>
            <a:ext cx="202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(Installable)</a:t>
            </a:r>
            <a:endParaRPr b="1">
              <a:latin typeface="Roboto"/>
              <a:ea typeface="Roboto"/>
              <a:cs typeface="Roboto"/>
              <a:sym typeface="Roboto"/>
            </a:endParaRPr>
          </a:p>
        </p:txBody>
      </p:sp>
      <p:sp>
        <p:nvSpPr>
          <p:cNvPr id="978" name="Google Shape;978;p81"/>
          <p:cNvSpPr txBox="1"/>
          <p:nvPr/>
        </p:nvSpPr>
        <p:spPr>
          <a:xfrm>
            <a:off x="5245925" y="3841775"/>
            <a:ext cx="171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(Splash Screen)</a:t>
            </a:r>
            <a:endParaRPr b="1">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PWAs Are Secure</a:t>
            </a:r>
            <a:endParaRPr sz="1600">
              <a:solidFill>
                <a:schemeClr val="dk1"/>
              </a:solidFill>
            </a:endParaRPr>
          </a:p>
          <a:p>
            <a:pPr indent="0" lvl="0" marL="0" rtl="0" algn="l">
              <a:spcBef>
                <a:spcPts val="0"/>
              </a:spcBef>
              <a:spcAft>
                <a:spcPts val="0"/>
              </a:spcAft>
              <a:buNone/>
            </a:pPr>
            <a:r>
              <a:t/>
            </a:r>
            <a:endParaRPr/>
          </a:p>
        </p:txBody>
      </p:sp>
      <p:sp>
        <p:nvSpPr>
          <p:cNvPr id="984" name="Google Shape;984;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PWA works on a secure connection to help keep users and their data safe.</a:t>
            </a:r>
            <a:endParaRPr/>
          </a:p>
        </p:txBody>
      </p:sp>
      <p:sp>
        <p:nvSpPr>
          <p:cNvPr id="985" name="Google Shape;985;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86" name="Google Shape;986;p82"/>
          <p:cNvPicPr preferRelativeResize="0"/>
          <p:nvPr/>
        </p:nvPicPr>
        <p:blipFill>
          <a:blip r:embed="rId3">
            <a:alphaModFix/>
          </a:blip>
          <a:stretch>
            <a:fillRect/>
          </a:stretch>
        </p:blipFill>
        <p:spPr>
          <a:xfrm>
            <a:off x="2371025" y="822388"/>
            <a:ext cx="4165776" cy="3500775"/>
          </a:xfrm>
          <a:prstGeom prst="rect">
            <a:avLst/>
          </a:prstGeom>
          <a:noFill/>
          <a:ln>
            <a:noFill/>
          </a:ln>
        </p:spPr>
      </p:pic>
      <p:sp>
        <p:nvSpPr>
          <p:cNvPr id="987" name="Google Shape;987;p82"/>
          <p:cNvSpPr txBox="1"/>
          <p:nvPr/>
        </p:nvSpPr>
        <p:spPr>
          <a:xfrm>
            <a:off x="1627700" y="4144700"/>
            <a:ext cx="526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(HTTPS stands for hypertext transfer protocol secure)</a:t>
            </a:r>
            <a:endParaRPr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8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the key benefits of PWAs? </a:t>
            </a:r>
            <a:endParaRPr/>
          </a:p>
        </p:txBody>
      </p:sp>
      <p:sp>
        <p:nvSpPr>
          <p:cNvPr id="993" name="Google Shape;993;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Key Benefits of PWAs</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999" name="Google Shape;999;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0" name="Google Shape;1000;p84"/>
          <p:cNvSpPr/>
          <p:nvPr/>
        </p:nvSpPr>
        <p:spPr>
          <a:xfrm>
            <a:off x="1362456" y="7668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 is an adaptable design pattern with principles that can be applied to any web application.</a:t>
            </a:r>
            <a:endParaRPr>
              <a:latin typeface="Roboto"/>
              <a:ea typeface="Roboto"/>
              <a:cs typeface="Roboto"/>
              <a:sym typeface="Roboto"/>
            </a:endParaRPr>
          </a:p>
        </p:txBody>
      </p:sp>
      <p:sp>
        <p:nvSpPr>
          <p:cNvPr id="1001" name="Google Shape;1001;p84"/>
          <p:cNvSpPr/>
          <p:nvPr/>
        </p:nvSpPr>
        <p:spPr>
          <a:xfrm>
            <a:off x="1352550" y="1469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PWAs focus on optimizing web applications to be faster and more performant.</a:t>
            </a:r>
            <a:endParaRPr>
              <a:latin typeface="Roboto"/>
              <a:ea typeface="Roboto"/>
              <a:cs typeface="Roboto"/>
              <a:sym typeface="Roboto"/>
            </a:endParaRPr>
          </a:p>
        </p:txBody>
      </p:sp>
      <p:sp>
        <p:nvSpPr>
          <p:cNvPr id="1002" name="Google Shape;1002;p84"/>
          <p:cNvSpPr/>
          <p:nvPr/>
        </p:nvSpPr>
        <p:spPr>
          <a:xfrm>
            <a:off x="1352550" y="21594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PWAs enhance web applications by taking advantage of the user’s browser capability to provide a native app experience on any device.</a:t>
            </a:r>
            <a:endParaRPr>
              <a:latin typeface="Roboto"/>
              <a:ea typeface="Roboto"/>
              <a:cs typeface="Roboto"/>
              <a:sym typeface="Roboto"/>
            </a:endParaRPr>
          </a:p>
        </p:txBody>
      </p:sp>
      <p:sp>
        <p:nvSpPr>
          <p:cNvPr id="1003" name="Google Shape;1003;p84"/>
          <p:cNvSpPr/>
          <p:nvPr/>
        </p:nvSpPr>
        <p:spPr>
          <a:xfrm>
            <a:off x="1352550" y="28521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PWAs are cost effective! With PWAs, there is no need to build a separate mobile and desktop application. A single app works for all devices.</a:t>
            </a:r>
            <a:endParaRPr>
              <a:latin typeface="Roboto"/>
              <a:ea typeface="Roboto"/>
              <a:cs typeface="Roboto"/>
              <a:sym typeface="Roboto"/>
            </a:endParaRPr>
          </a:p>
        </p:txBody>
      </p:sp>
      <p:sp>
        <p:nvSpPr>
          <p:cNvPr id="1004" name="Google Shape;1004;p84"/>
          <p:cNvSpPr/>
          <p:nvPr/>
        </p:nvSpPr>
        <p:spPr>
          <a:xfrm>
            <a:off x="1364850" y="35449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PWAs can be directly installed by the user. There is no need for costly app stores!</a:t>
            </a:r>
            <a:endParaRPr>
              <a:latin typeface="Roboto"/>
              <a:ea typeface="Roboto"/>
              <a:cs typeface="Roboto"/>
              <a:sym typeface="Roboto"/>
            </a:endParaRPr>
          </a:p>
        </p:txBody>
      </p:sp>
      <p:sp>
        <p:nvSpPr>
          <p:cNvPr id="1005" name="Google Shape;1005;p84"/>
          <p:cNvSpPr/>
          <p:nvPr/>
        </p:nvSpPr>
        <p:spPr>
          <a:xfrm>
            <a:off x="450683" y="8246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06" name="Google Shape;1006;p84"/>
          <p:cNvSpPr/>
          <p:nvPr/>
        </p:nvSpPr>
        <p:spPr>
          <a:xfrm flipH="1" rot="10800000">
            <a:off x="450683" y="11031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07" name="Google Shape;1007;p84"/>
          <p:cNvSpPr/>
          <p:nvPr/>
        </p:nvSpPr>
        <p:spPr>
          <a:xfrm>
            <a:off x="450683" y="1509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08" name="Google Shape;1008;p84"/>
          <p:cNvSpPr/>
          <p:nvPr/>
        </p:nvSpPr>
        <p:spPr>
          <a:xfrm flipH="1" rot="10800000">
            <a:off x="450683" y="1788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09" name="Google Shape;1009;p84"/>
          <p:cNvSpPr/>
          <p:nvPr/>
        </p:nvSpPr>
        <p:spPr>
          <a:xfrm>
            <a:off x="450683" y="22254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0" name="Google Shape;1010;p84"/>
          <p:cNvSpPr/>
          <p:nvPr/>
        </p:nvSpPr>
        <p:spPr>
          <a:xfrm flipH="1" rot="10800000">
            <a:off x="450683" y="25040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1" name="Google Shape;1011;p84"/>
          <p:cNvSpPr/>
          <p:nvPr/>
        </p:nvSpPr>
        <p:spPr>
          <a:xfrm>
            <a:off x="450683" y="29091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2" name="Google Shape;1012;p84"/>
          <p:cNvSpPr/>
          <p:nvPr/>
        </p:nvSpPr>
        <p:spPr>
          <a:xfrm flipH="1" rot="10800000">
            <a:off x="450683" y="31877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3" name="Google Shape;1013;p84"/>
          <p:cNvSpPr/>
          <p:nvPr/>
        </p:nvSpPr>
        <p:spPr>
          <a:xfrm>
            <a:off x="450683" y="35928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4" name="Google Shape;1014;p84"/>
          <p:cNvSpPr/>
          <p:nvPr/>
        </p:nvSpPr>
        <p:spPr>
          <a:xfrm flipH="1" rot="10800000">
            <a:off x="450683" y="38714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5" name="Google Shape;1015;p84"/>
          <p:cNvSpPr/>
          <p:nvPr/>
        </p:nvSpPr>
        <p:spPr>
          <a:xfrm>
            <a:off x="1364850" y="4230763"/>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PWAs deliver the speed and features that users expect in a modern app.</a:t>
            </a:r>
            <a:endParaRPr>
              <a:latin typeface="Roboto"/>
              <a:ea typeface="Roboto"/>
              <a:cs typeface="Roboto"/>
              <a:sym typeface="Roboto"/>
            </a:endParaRPr>
          </a:p>
        </p:txBody>
      </p:sp>
      <p:sp>
        <p:nvSpPr>
          <p:cNvPr id="1016" name="Google Shape;1016;p84"/>
          <p:cNvSpPr/>
          <p:nvPr/>
        </p:nvSpPr>
        <p:spPr>
          <a:xfrm>
            <a:off x="450683" y="42787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7" name="Google Shape;1017;p84"/>
          <p:cNvSpPr/>
          <p:nvPr/>
        </p:nvSpPr>
        <p:spPr>
          <a:xfrm flipH="1" rot="10800000">
            <a:off x="450683" y="45572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8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023" name="Google Shape;1023;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PWA?</a:t>
            </a:r>
            <a:endParaRPr/>
          </a:p>
        </p:txBody>
      </p:sp>
      <p:sp>
        <p:nvSpPr>
          <p:cNvPr id="889" name="Google Shape;88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PWA Is a Design Pattern</a:t>
            </a:r>
            <a:endParaRPr sz="1600">
              <a:solidFill>
                <a:schemeClr val="dk1"/>
              </a:solidFill>
            </a:endParaRPr>
          </a:p>
          <a:p>
            <a:pPr indent="0" lvl="0" marL="0" rtl="0" algn="l">
              <a:spcBef>
                <a:spcPts val="0"/>
              </a:spcBef>
              <a:spcAft>
                <a:spcPts val="0"/>
              </a:spcAft>
              <a:buNone/>
            </a:pPr>
            <a:r>
              <a:t/>
            </a:r>
            <a:endParaRPr/>
          </a:p>
        </p:txBody>
      </p:sp>
      <p:sp>
        <p:nvSpPr>
          <p:cNvPr id="895" name="Google Shape;895;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6" name="Google Shape;896;p73"/>
          <p:cNvSpPr txBox="1"/>
          <p:nvPr>
            <p:ph idx="1" type="subTitle"/>
          </p:nvPr>
        </p:nvSpPr>
        <p:spPr>
          <a:xfrm>
            <a:off x="0" y="675975"/>
            <a:ext cx="46959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 Progressive Web App (PWA) is a design pattern that uses web technologies to build a fast, flexible web application that will perform like a native app on any device.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t/>
            </a:r>
            <a:endParaRPr/>
          </a:p>
        </p:txBody>
      </p:sp>
      <p:pic>
        <p:nvPicPr>
          <p:cNvPr id="897" name="Google Shape;897;p73"/>
          <p:cNvPicPr preferRelativeResize="0"/>
          <p:nvPr/>
        </p:nvPicPr>
        <p:blipFill>
          <a:blip r:embed="rId3">
            <a:alphaModFix/>
          </a:blip>
          <a:stretch>
            <a:fillRect/>
          </a:stretch>
        </p:blipFill>
        <p:spPr>
          <a:xfrm>
            <a:off x="3962438" y="439888"/>
            <a:ext cx="4943475" cy="458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Are PWAs dependent on specific technology?  </a:t>
            </a:r>
            <a:endParaRPr/>
          </a:p>
        </p:txBody>
      </p:sp>
      <p:sp>
        <p:nvSpPr>
          <p:cNvPr id="903" name="Google Shape;903;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PWAs Are Focused on Optimizations, Not Specific Tech </a:t>
            </a:r>
            <a:endParaRPr/>
          </a:p>
        </p:txBody>
      </p:sp>
      <p:sp>
        <p:nvSpPr>
          <p:cNvPr id="909" name="Google Shape;909;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10" name="Google Shape;910;p75"/>
          <p:cNvSpPr txBox="1"/>
          <p:nvPr>
            <p:ph idx="1" type="subTitle"/>
          </p:nvPr>
        </p:nvSpPr>
        <p:spPr>
          <a:xfrm>
            <a:off x="0" y="675975"/>
            <a:ext cx="48387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PWAs do not rely on a single, specific technology. Instead, they use a variety of tools to build and optimize web applications to take advantage of features already available on the user’s device and browser.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t/>
            </a:r>
            <a:endParaRPr/>
          </a:p>
        </p:txBody>
      </p:sp>
      <p:sp>
        <p:nvSpPr>
          <p:cNvPr id="911" name="Google Shape;911;p75"/>
          <p:cNvSpPr txBox="1"/>
          <p:nvPr/>
        </p:nvSpPr>
        <p:spPr>
          <a:xfrm>
            <a:off x="5797375" y="2017650"/>
            <a:ext cx="21621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@TODO ADD GRAPHIC TO LLUSTRATE EXPLANATION</a:t>
            </a:r>
            <a:endParaRPr sz="2100">
              <a:solidFill>
                <a:srgbClr val="FFFFFF"/>
              </a:solidFill>
              <a:latin typeface="Roboto"/>
              <a:ea typeface="Roboto"/>
              <a:cs typeface="Roboto"/>
              <a:sym typeface="Roboto"/>
            </a:endParaRPr>
          </a:p>
        </p:txBody>
      </p:sp>
      <p:pic>
        <p:nvPicPr>
          <p:cNvPr id="912" name="Google Shape;912;p75"/>
          <p:cNvPicPr preferRelativeResize="0"/>
          <p:nvPr/>
        </p:nvPicPr>
        <p:blipFill>
          <a:blip r:embed="rId3">
            <a:alphaModFix/>
          </a:blip>
          <a:stretch>
            <a:fillRect/>
          </a:stretch>
        </p:blipFill>
        <p:spPr>
          <a:xfrm>
            <a:off x="3967275" y="401800"/>
            <a:ext cx="5010150" cy="4514850"/>
          </a:xfrm>
          <a:prstGeom prst="rect">
            <a:avLst/>
          </a:prstGeom>
          <a:noFill/>
          <a:ln>
            <a:noFill/>
          </a:ln>
        </p:spPr>
      </p:pic>
      <p:sp>
        <p:nvSpPr>
          <p:cNvPr id="913" name="Google Shape;913;p75"/>
          <p:cNvSpPr txBox="1"/>
          <p:nvPr/>
        </p:nvSpPr>
        <p:spPr>
          <a:xfrm>
            <a:off x="6520400" y="990000"/>
            <a:ext cx="15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(Installable)</a:t>
            </a:r>
            <a:endParaRPr b="1">
              <a:latin typeface="Roboto"/>
              <a:ea typeface="Roboto"/>
              <a:cs typeface="Roboto"/>
              <a:sym typeface="Roboto"/>
            </a:endParaRPr>
          </a:p>
        </p:txBody>
      </p:sp>
      <p:sp>
        <p:nvSpPr>
          <p:cNvPr id="914" name="Google Shape;914;p75"/>
          <p:cNvSpPr txBox="1"/>
          <p:nvPr/>
        </p:nvSpPr>
        <p:spPr>
          <a:xfrm>
            <a:off x="4665575" y="2321400"/>
            <a:ext cx="17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(WORKS OFFLINE)</a:t>
            </a:r>
            <a:endParaRPr b="1">
              <a:latin typeface="Roboto"/>
              <a:ea typeface="Roboto"/>
              <a:cs typeface="Roboto"/>
              <a:sym typeface="Roboto"/>
            </a:endParaRPr>
          </a:p>
        </p:txBody>
      </p:sp>
      <p:sp>
        <p:nvSpPr>
          <p:cNvPr id="915" name="Google Shape;915;p75"/>
          <p:cNvSpPr txBox="1"/>
          <p:nvPr/>
        </p:nvSpPr>
        <p:spPr>
          <a:xfrm>
            <a:off x="6520400" y="3584525"/>
            <a:ext cx="22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(Splash Screen)</a:t>
            </a:r>
            <a:endParaRPr b="1">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id="920" name="Google Shape;920;p76"/>
          <p:cNvPicPr preferRelativeResize="0"/>
          <p:nvPr/>
        </p:nvPicPr>
        <p:blipFill>
          <a:blip r:embed="rId3">
            <a:alphaModFix/>
          </a:blip>
          <a:stretch>
            <a:fillRect/>
          </a:stretch>
        </p:blipFill>
        <p:spPr>
          <a:xfrm>
            <a:off x="632625" y="1251925"/>
            <a:ext cx="7752725" cy="3286125"/>
          </a:xfrm>
          <a:prstGeom prst="rect">
            <a:avLst/>
          </a:prstGeom>
          <a:noFill/>
          <a:ln>
            <a:noFill/>
          </a:ln>
        </p:spPr>
      </p:pic>
      <p:sp>
        <p:nvSpPr>
          <p:cNvPr id="921" name="Google Shape;921;p76"/>
          <p:cNvSpPr txBox="1"/>
          <p:nvPr/>
        </p:nvSpPr>
        <p:spPr>
          <a:xfrm>
            <a:off x="1056950" y="3778550"/>
            <a:ext cx="2708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latin typeface="Roboto"/>
                <a:ea typeface="Roboto"/>
                <a:cs typeface="Roboto"/>
                <a:sym typeface="Roboto"/>
              </a:rPr>
              <a:t>(Web Application)</a:t>
            </a:r>
            <a:endParaRPr b="1">
              <a:latin typeface="Roboto"/>
              <a:ea typeface="Roboto"/>
              <a:cs typeface="Roboto"/>
              <a:sym typeface="Roboto"/>
            </a:endParaRPr>
          </a:p>
        </p:txBody>
      </p:sp>
      <p:sp>
        <p:nvSpPr>
          <p:cNvPr id="922" name="Google Shape;922;p76"/>
          <p:cNvSpPr txBox="1"/>
          <p:nvPr/>
        </p:nvSpPr>
        <p:spPr>
          <a:xfrm>
            <a:off x="4925950" y="3676150"/>
            <a:ext cx="27993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latin typeface="Roboto"/>
                <a:ea typeface="Roboto"/>
                <a:cs typeface="Roboto"/>
                <a:sym typeface="Roboto"/>
              </a:rPr>
              <a:t>(Web application optimized</a:t>
            </a:r>
            <a:endParaRPr b="1">
              <a:latin typeface="Roboto"/>
              <a:ea typeface="Roboto"/>
              <a:cs typeface="Roboto"/>
              <a:sym typeface="Roboto"/>
            </a:endParaRPr>
          </a:p>
          <a:p>
            <a:pPr indent="0" lvl="0" marL="0" rtl="0" algn="ctr">
              <a:lnSpc>
                <a:spcPct val="115000"/>
              </a:lnSpc>
              <a:spcBef>
                <a:spcPts val="0"/>
              </a:spcBef>
              <a:spcAft>
                <a:spcPts val="0"/>
              </a:spcAft>
              <a:buNone/>
            </a:pPr>
            <a:r>
              <a:rPr b="1" lang="en">
                <a:latin typeface="Roboto"/>
                <a:ea typeface="Roboto"/>
                <a:cs typeface="Roboto"/>
                <a:sym typeface="Roboto"/>
              </a:rPr>
              <a:t> using PWA design pattern)</a:t>
            </a:r>
            <a:endParaRPr b="1">
              <a:latin typeface="Roboto"/>
              <a:ea typeface="Roboto"/>
              <a:cs typeface="Roboto"/>
              <a:sym typeface="Roboto"/>
            </a:endParaRPr>
          </a:p>
        </p:txBody>
      </p:sp>
      <p:sp>
        <p:nvSpPr>
          <p:cNvPr id="923" name="Google Shape;923;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 PWA Is an Optimized Web App</a:t>
            </a:r>
            <a:endParaRPr/>
          </a:p>
        </p:txBody>
      </p:sp>
      <p:sp>
        <p:nvSpPr>
          <p:cNvPr id="924" name="Google Shape;924;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PWA is simply a web app built using standard technologies that works in a browser and is optimized to improve performance and user experience. </a:t>
            </a:r>
            <a:endParaRPr/>
          </a:p>
        </p:txBody>
      </p:sp>
      <p:sp>
        <p:nvSpPr>
          <p:cNvPr id="925" name="Google Shape;92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7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makes an app a PWA? </a:t>
            </a:r>
            <a:endParaRPr/>
          </a:p>
        </p:txBody>
      </p:sp>
      <p:sp>
        <p:nvSpPr>
          <p:cNvPr id="931" name="Google Shape;931;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PWA Design Pattern Optimizations </a:t>
            </a:r>
            <a:endParaRPr/>
          </a:p>
        </p:txBody>
      </p:sp>
      <p:sp>
        <p:nvSpPr>
          <p:cNvPr id="937" name="Google Shape;937;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8" name="Google Shape;938;p78"/>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9" name="Google Shape;939;p78"/>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40" name="Google Shape;940;p78"/>
          <p:cNvSpPr/>
          <p:nvPr/>
        </p:nvSpPr>
        <p:spPr>
          <a:xfrm>
            <a:off x="453233" y="21239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1" name="Google Shape;941;p78"/>
          <p:cNvSpPr/>
          <p:nvPr/>
        </p:nvSpPr>
        <p:spPr>
          <a:xfrm flipH="1" rot="10800000">
            <a:off x="453233" y="24024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42" name="Google Shape;942;p78"/>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PWA are optimized to be fast.</a:t>
            </a:r>
            <a:endParaRPr sz="1800">
              <a:latin typeface="Roboto"/>
              <a:ea typeface="Roboto"/>
              <a:cs typeface="Roboto"/>
              <a:sym typeface="Roboto"/>
            </a:endParaRPr>
          </a:p>
        </p:txBody>
      </p:sp>
      <p:sp>
        <p:nvSpPr>
          <p:cNvPr id="943" name="Google Shape;943;p78"/>
          <p:cNvSpPr/>
          <p:nvPr/>
        </p:nvSpPr>
        <p:spPr>
          <a:xfrm>
            <a:off x="1352550" y="2078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PWAs are optimized to work offline.</a:t>
            </a:r>
            <a:endParaRPr sz="1800">
              <a:latin typeface="Roboto"/>
              <a:ea typeface="Roboto"/>
              <a:cs typeface="Roboto"/>
              <a:sym typeface="Roboto"/>
            </a:endParaRPr>
          </a:p>
        </p:txBody>
      </p:sp>
      <p:sp>
        <p:nvSpPr>
          <p:cNvPr id="944" name="Google Shape;944;p78"/>
          <p:cNvSpPr/>
          <p:nvPr/>
        </p:nvSpPr>
        <p:spPr>
          <a:xfrm>
            <a:off x="1352550" y="29214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PWAs are installable by users directly on their devices. </a:t>
            </a:r>
            <a:endParaRPr sz="1800">
              <a:latin typeface="Roboto"/>
              <a:ea typeface="Roboto"/>
              <a:cs typeface="Roboto"/>
              <a:sym typeface="Roboto"/>
            </a:endParaRPr>
          </a:p>
        </p:txBody>
      </p:sp>
      <p:sp>
        <p:nvSpPr>
          <p:cNvPr id="945" name="Google Shape;945;p78"/>
          <p:cNvSpPr/>
          <p:nvPr/>
        </p:nvSpPr>
        <p:spPr>
          <a:xfrm>
            <a:off x="1352550" y="37665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PWAs are secure. </a:t>
            </a:r>
            <a:endParaRPr sz="1800">
              <a:latin typeface="Roboto"/>
              <a:ea typeface="Roboto"/>
              <a:cs typeface="Roboto"/>
              <a:sym typeface="Roboto"/>
            </a:endParaRPr>
          </a:p>
        </p:txBody>
      </p:sp>
      <p:sp>
        <p:nvSpPr>
          <p:cNvPr id="946" name="Google Shape;946;p78"/>
          <p:cNvSpPr/>
          <p:nvPr/>
        </p:nvSpPr>
        <p:spPr>
          <a:xfrm>
            <a:off x="453233" y="29761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7" name="Google Shape;947;p78"/>
          <p:cNvSpPr/>
          <p:nvPr/>
        </p:nvSpPr>
        <p:spPr>
          <a:xfrm flipH="1" rot="10800000">
            <a:off x="453233" y="32547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48" name="Google Shape;948;p78"/>
          <p:cNvSpPr/>
          <p:nvPr/>
        </p:nvSpPr>
        <p:spPr>
          <a:xfrm>
            <a:off x="453233" y="37998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9" name="Google Shape;949;p78"/>
          <p:cNvSpPr/>
          <p:nvPr/>
        </p:nvSpPr>
        <p:spPr>
          <a:xfrm flipH="1" rot="10800000">
            <a:off x="453233" y="40783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PWAs Are Fast</a:t>
            </a:r>
            <a:endParaRPr sz="1600">
              <a:solidFill>
                <a:schemeClr val="dk1"/>
              </a:solidFill>
            </a:endParaRPr>
          </a:p>
          <a:p>
            <a:pPr indent="0" lvl="0" marL="0" rtl="0" algn="l">
              <a:spcBef>
                <a:spcPts val="0"/>
              </a:spcBef>
              <a:spcAft>
                <a:spcPts val="0"/>
              </a:spcAft>
              <a:buNone/>
            </a:pPr>
            <a:r>
              <a:t/>
            </a:r>
            <a:endParaRPr/>
          </a:p>
        </p:txBody>
      </p:sp>
      <p:sp>
        <p:nvSpPr>
          <p:cNvPr id="955" name="Google Shape;955;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To give the user the look and feel of a native app, assets are bundled. </a:t>
            </a:r>
            <a:br>
              <a:rPr lang="en"/>
            </a:br>
            <a:r>
              <a:rPr lang="en"/>
              <a:t>This gives users a faster, more performant app.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6" name="Google Shape;956;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57" name="Google Shape;957;p79"/>
          <p:cNvPicPr preferRelativeResize="0"/>
          <p:nvPr/>
        </p:nvPicPr>
        <p:blipFill>
          <a:blip r:embed="rId3">
            <a:alphaModFix/>
          </a:blip>
          <a:stretch>
            <a:fillRect/>
          </a:stretch>
        </p:blipFill>
        <p:spPr>
          <a:xfrm>
            <a:off x="1967950" y="1397550"/>
            <a:ext cx="5471075" cy="351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